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9" r:id="rId2"/>
    <p:sldId id="268" r:id="rId3"/>
    <p:sldId id="269" r:id="rId4"/>
    <p:sldId id="270" r:id="rId5"/>
    <p:sldId id="272" r:id="rId6"/>
    <p:sldId id="274" r:id="rId7"/>
    <p:sldId id="275" r:id="rId8"/>
    <p:sldId id="3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>
            <p14:sldId id="379"/>
            <p14:sldId id="268"/>
            <p14:sldId id="269"/>
            <p14:sldId id="270"/>
          </p14:sldIdLst>
        </p14:section>
        <p14:section name="Case Study" id="{8C0305C9-B152-4FBA-A789-FE1976D53990}">
          <p14:sldIdLst>
            <p14:sldId id="272"/>
            <p14:sldId id="274"/>
          </p14:sldIdLst>
        </p14:section>
        <p14:section name="Conclusion and Summary" id="{790CEF5B-569A-4C2F-BED5-750B08C0E5AD}">
          <p14:sldIdLst>
            <p14:sldId id="275"/>
            <p14:sldId id="356"/>
          </p14:sldIdLst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67" d="100"/>
          <a:sy n="67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0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9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it brief. Make your text as brief as possible to maintain a larger font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</a:t>
            </a:r>
            <a:r>
              <a:rPr lang="en-US" b="1" smtClean="0"/>
              <a:t>Engineering Excellence</a:t>
            </a:r>
            <a:endParaRPr lang="en-US" smtClean="0"/>
          </a:p>
        </p:txBody>
      </p:sp>
      <p:sp>
        <p:nvSpPr>
          <p:cNvPr id="4608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Microsoft Confidential</a:t>
            </a:r>
          </a:p>
        </p:txBody>
      </p:sp>
      <p:sp>
        <p:nvSpPr>
          <p:cNvPr id="4608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51ECC-86A3-4073-ADEB-F5E3C216F85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</a:t>
            </a:r>
            <a:r>
              <a:rPr lang="en-US" b="1" smtClean="0"/>
              <a:t>Engineering Excellence</a:t>
            </a:r>
            <a:endParaRPr lang="en-US" smtClean="0"/>
          </a:p>
        </p:txBody>
      </p:sp>
      <p:sp>
        <p:nvSpPr>
          <p:cNvPr id="4710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Microsoft Confidential</a:t>
            </a:r>
          </a:p>
        </p:txBody>
      </p:sp>
      <p:sp>
        <p:nvSpPr>
          <p:cNvPr id="4710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9570C-A909-40C0-B9F8-7AD3BA2C3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there is relevant</a:t>
            </a:r>
            <a:r>
              <a:rPr lang="en-US" baseline="0" dirty="0" smtClean="0"/>
              <a:t> video content, such as a case study video, demo of a product, or other training materials, include it in the presentation as well. </a:t>
            </a: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case study or</a:t>
            </a:r>
            <a:r>
              <a:rPr lang="en-US" baseline="0" dirty="0" smtClean="0"/>
              <a:t> class simulation to encourage discussion and apply lessons.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outcomes of the case study or class simulation.</a:t>
            </a:r>
          </a:p>
          <a:p>
            <a:r>
              <a:rPr lang="en-US" baseline="0" dirty="0" smtClean="0"/>
              <a:t>Cover best practices.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 presentation content by restating the important points from the lessons.</a:t>
            </a:r>
          </a:p>
          <a:p>
            <a:r>
              <a:rPr lang="en-US" dirty="0" smtClean="0"/>
              <a:t>What do you want the audience to remember when they leave your presentation?</a:t>
            </a:r>
          </a:p>
          <a:p>
            <a:endParaRPr lang="en-US" dirty="0" smtClean="0"/>
          </a:p>
          <a:p>
            <a:r>
              <a:rPr lang="en-US" dirty="0" smtClean="0"/>
              <a:t>Save your presentation to a video for easy distribution (To create a video, click the File tab, and then click Share.  Under File Types, click Create a Video.)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2" r:id="rId10"/>
    <p:sldLayoutId id="2147483654" r:id="rId11"/>
    <p:sldLayoutId id="2147483655" r:id="rId12"/>
    <p:sldLayoutId id="2147483663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السلوك التنظيمي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EG" b="1" dirty="0"/>
              <a:t>المحاضرات المقررة للمرحلة الثالثة/قسم الادارة العامة-المحاضرة </a:t>
            </a:r>
            <a:r>
              <a:rPr lang="ar-EG" b="1" dirty="0" smtClean="0"/>
              <a:t>الثالثة</a:t>
            </a:r>
            <a:endParaRPr lang="ar-EG" b="1" dirty="0"/>
          </a:p>
          <a:p>
            <a:pPr marL="0" indent="0" algn="ctr">
              <a:buNone/>
            </a:pPr>
            <a:r>
              <a:rPr lang="ar-EG" b="1" dirty="0"/>
              <a:t> </a:t>
            </a:r>
          </a:p>
          <a:p>
            <a:pPr marL="0" indent="0" algn="ctr">
              <a:buNone/>
            </a:pPr>
            <a:r>
              <a:rPr lang="ar-EG" b="1" dirty="0"/>
              <a:t>مدرس المادة </a:t>
            </a:r>
            <a:r>
              <a:rPr lang="ar-EG" b="1" dirty="0" err="1"/>
              <a:t>م.م</a:t>
            </a:r>
            <a:r>
              <a:rPr lang="ar-EG" b="1" dirty="0"/>
              <a:t>  سجاد خلف حسين علي</a:t>
            </a:r>
          </a:p>
          <a:p>
            <a:pPr marL="0" indent="0" algn="ctr">
              <a:buNone/>
            </a:pPr>
            <a:r>
              <a:rPr lang="ar-EG" b="1" dirty="0"/>
              <a:t>العام الدراسي /2019</a:t>
            </a:r>
          </a:p>
          <a:p>
            <a:pPr marL="0" indent="0" algn="ctr">
              <a:buNone/>
            </a:pPr>
            <a:r>
              <a:rPr lang="en-US" b="1" dirty="0"/>
              <a:t>Msc.sajjad@yahoo.com</a:t>
            </a:r>
          </a:p>
          <a:p>
            <a:pPr marL="0" indent="0" algn="ctr">
              <a:buNone/>
            </a:pPr>
            <a:r>
              <a:rPr lang="en-US" b="1" dirty="0"/>
              <a:t>009647728865270</a:t>
            </a:r>
          </a:p>
          <a:p>
            <a:pPr marL="0" indent="0" algn="ctr">
              <a:buNone/>
            </a:pP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985464863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b="1" dirty="0" smtClean="0"/>
              <a:t>الثالث/الاتجاهات و القيم </a:t>
            </a:r>
            <a:r>
              <a:rPr lang="en-US" b="1" dirty="0" smtClean="0"/>
              <a:t>Attitudes &amp; Values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134076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dirty="0"/>
              <a:t>1- مفهوم الاتجاهات : </a:t>
            </a:r>
            <a:endParaRPr lang="en-US" sz="2400" dirty="0"/>
          </a:p>
          <a:p>
            <a:pPr algn="just" rtl="1"/>
            <a:r>
              <a:rPr lang="ar-EG" sz="2400" dirty="0"/>
              <a:t>تختلف – بل وتتعارض أحيانا- التعاريف التي أعطيب للاتجاهات فقد أحصى عالم النفس البورت </a:t>
            </a:r>
            <a:r>
              <a:rPr lang="en-US" sz="2400" dirty="0" err="1"/>
              <a:t>Allport</a:t>
            </a:r>
            <a:r>
              <a:rPr lang="en-US" sz="2400" dirty="0"/>
              <a:t> </a:t>
            </a:r>
            <a:r>
              <a:rPr lang="ar-EG" sz="2400" dirty="0"/>
              <a:t> مثلا ستة عشر تعريفا مختلفا للاتجاهات حتى عام 1935 ، لكن نيلسون </a:t>
            </a:r>
            <a:r>
              <a:rPr lang="en-US" sz="2400" dirty="0" err="1"/>
              <a:t>Nilson</a:t>
            </a:r>
            <a:r>
              <a:rPr lang="en-US" sz="2400" dirty="0"/>
              <a:t> </a:t>
            </a:r>
            <a:r>
              <a:rPr lang="ar-EG" sz="2400" dirty="0"/>
              <a:t> أحصى بعد أربعة سنوات فقط من ذلك التاريخ ثلاثين تعريفا للاتجاهات في حين أحصى باحثان آخران خمسمائة تعريفا مختلفا للاتجاهات عام 1980 </a:t>
            </a:r>
            <a:endParaRPr lang="en-US" sz="2400" dirty="0"/>
          </a:p>
          <a:p>
            <a:pPr algn="just" rtl="1"/>
            <a:r>
              <a:rPr lang="ar-EG" sz="2400" dirty="0"/>
              <a:t>إذا كانت هذه الكثرة من التعاريف تدل على أهمية موضوع الاتجاهات كميدان بحثي فإنها تدل في نفس الوقت على تباين الباحثين حول ماهية ومكونات وتعريف تلك الاتجاهات ، مع ذلك يمكن هنا ولاغراض هذا الكتاب اعتماد تعريف البورت للاتجاهات لدقته و شموله من جهة و اعتماده من قبل كثير من الباحثين من جهة أخرى </a:t>
            </a:r>
            <a:endParaRPr lang="en-US" sz="2400" dirty="0"/>
          </a:p>
          <a:p>
            <a:pPr algn="just" rtl="1"/>
            <a:r>
              <a:rPr lang="ar-EG" sz="2400" dirty="0"/>
              <a:t>وتعرف الاتجاهات  بأنها " حالة الفرد العضلية والعصبية التي تتضمن استعدادا للاستجابة بطريقة منتظمة على وفق خبرة الفرد ، و أن هذه الحالة لها أثر توجيهي و/ أو اعتمالي على الفرد " 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28" name="Rectangle 1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pPr algn="r" rtl="1"/>
            <a:r>
              <a:rPr lang="ar-EG" b="1" dirty="0" smtClean="0"/>
              <a:t>مكونات الاتجاهات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71600" y="1556792"/>
            <a:ext cx="7542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dirty="0"/>
              <a:t>في الوقت الذي نجد فيه بعض الاختلاف بين العلماء حول العنصرين الثاني و الثالث للتعريف ، فإن هناك شبه اتفاق حول العنصر الأول و هو مكونات الاتجاهات ، و الواقع أن هذا التحديد للمكونات ليس جديدا ، فقد حاول المفكرون والفلاسفة القدامي تعريف و تحديد ما هية و مكونات شخصية الفرد و سلوكه ، لذلك نجد افلاطون مثلا يحدد ثلاث مكونات للخبرة الإنسانية هي المعرفة و المشاعر ، والمكون السلوكي ، و هكذا فعل علماء النفس الاجتماعي عندما حددوا ثلاثة مكونات للاتجاهات و كالاتي 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Grp="1" noChangeArrowheads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27584" y="548680"/>
            <a:ext cx="8030095" cy="4149725"/>
          </a:xfrm>
        </p:spPr>
        <p:txBody>
          <a:bodyPr>
            <a:noAutofit/>
          </a:bodyPr>
          <a:lstStyle/>
          <a:p>
            <a:pPr algn="just" rtl="1"/>
            <a:r>
              <a:rPr lang="ar-EG" b="1" dirty="0"/>
              <a:t>1-المكونات المعرفية </a:t>
            </a:r>
            <a:r>
              <a:rPr lang="en-US" b="1" dirty="0"/>
              <a:t>Cognitive Components  </a:t>
            </a:r>
            <a:endParaRPr lang="en-US" dirty="0"/>
          </a:p>
          <a:p>
            <a:pPr algn="just" rtl="1"/>
            <a:r>
              <a:rPr lang="ar-EG" dirty="0"/>
              <a:t>تمثل المكونات المعرفية للاتجاهات خاصية التفكير المميز لدى الإنسان أن المعتقدات ، و المعرفة ، و المعلومات التي يحملها الشخصي تجاه شيء معين تشكل المكونات المعرفية لاتجاهات الشخص نحو ذلك الشيء ، إن معتقدات الشخص قد تستند إلى الخبرة الفردية ، أو إلى إشاعات معينة ، أوسوء فهم ، أو أية مصادر اخرى للمعلومات ، فالمكونات المعرفة للعامل (س) مثلا تجاه زميله العامل (ص) قد تكون كالآتي : </a:t>
            </a:r>
            <a:endParaRPr lang="en-US" dirty="0"/>
          </a:p>
          <a:p>
            <a:pPr algn="just" rtl="1"/>
            <a:r>
              <a:rPr lang="ar-EG" dirty="0"/>
              <a:t>(ص) شخص جذاب </a:t>
            </a:r>
            <a:endParaRPr lang="en-US" dirty="0"/>
          </a:p>
          <a:p>
            <a:pPr algn="just" rtl="1"/>
            <a:r>
              <a:rPr lang="ar-EG" dirty="0"/>
              <a:t>يقبض ( ص) راتبا شهريا مقداره كذا . </a:t>
            </a:r>
            <a:endParaRPr lang="en-US" dirty="0"/>
          </a:p>
          <a:p>
            <a:pPr algn="just" rtl="1"/>
            <a:r>
              <a:rPr lang="ar-EG" dirty="0"/>
              <a:t>أن (ص) شخص محبوب من مديرية وزملاءه .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60648"/>
            <a:ext cx="714752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EG" b="1" dirty="0"/>
              <a:t>تشكيل الاتجاهات </a:t>
            </a:r>
            <a:r>
              <a:rPr lang="en-US" b="1" dirty="0"/>
              <a:t>Attitude Formation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1524000"/>
            <a:ext cx="7838256" cy="42973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EG" sz="2000" dirty="0"/>
              <a:t>هناك خمسة مصادر رئيسة تسهم في تشكيل اتجاهات الفرد هي : المحددات الوراثية ، و الحالة الفسلجية ، و الخبرة المباشرة مع هدف الاتجاه و الرفقة و التعلم الاجتماعي . </a:t>
            </a:r>
            <a:endParaRPr lang="en-US" sz="2000" dirty="0"/>
          </a:p>
          <a:p>
            <a:pPr lvl="0" algn="just" rtl="1"/>
            <a:r>
              <a:rPr lang="ar-EG" sz="2000" b="1" dirty="0"/>
              <a:t>المحددات الوراثية </a:t>
            </a:r>
            <a:r>
              <a:rPr lang="en-US" sz="2000" b="1" dirty="0"/>
              <a:t>Genetic determinants  </a:t>
            </a:r>
            <a:endParaRPr lang="en-US" sz="2000" dirty="0"/>
          </a:p>
          <a:p>
            <a:pPr algn="just" rtl="1"/>
            <a:r>
              <a:rPr lang="ar-EG" sz="2000" dirty="0"/>
              <a:t>يرفض باحثوا الاتجاهات المؤمنون بالمدرسة السلوكية الافتراض أن للوراثة دور في تشكيل الاتجاهات ، فهم يؤمنون بأن الاتجاهات تكتسب و تتشكل من خلال الخبرة المباشرة فقط ، إلا أن الباحثين من المدارس الأخرى يعتقدون أن للوراثة أهمية في التأثير على اتجاهات الفرد ، فالاتجاهات السلبية لبعض الافراد تجاه من يخلتفون عنهم عرقيا قد تعزي إلى عوامل وراثية كما يعتقد بعض الباحثين مع ذلك فأن هذا التبرير ما زال غير مؤكد علميا و يخضع للجدل و النقاش . </a:t>
            </a:r>
            <a:endParaRPr lang="en-US" sz="2000" dirty="0"/>
          </a:p>
          <a:p>
            <a:pPr lvl="0" algn="just" rtl="1"/>
            <a:r>
              <a:rPr lang="ar-EG" sz="2000" b="1" dirty="0"/>
              <a:t>العوامل الفسلجية </a:t>
            </a:r>
            <a:r>
              <a:rPr lang="en-US" sz="2000" b="1" dirty="0"/>
              <a:t>Physiological factors  </a:t>
            </a:r>
            <a:endParaRPr lang="en-US" sz="2000" dirty="0"/>
          </a:p>
          <a:p>
            <a:pPr algn="just"/>
            <a:r>
              <a:rPr lang="ar-EG" sz="2000" dirty="0"/>
              <a:t>ان التحولات و التغيرات الفسلجية التي يشهدها الانسان نتيجة عوامل الكبر في السن ، او المرض ، أو التغير الكيميائي في الجسم قد تؤثر في اتجاهات الفرد ، لقد أشار عدد من الباحثين في علم النفس مثلا أن هناك تحولات فسلجية يشهدها الرجل في سن الاربعين تسبب ما يسمى بأزمة منتصف العمر </a:t>
            </a:r>
            <a:r>
              <a:rPr lang="en-US" sz="2000" dirty="0"/>
              <a:t>Mid- life crisis </a:t>
            </a:r>
            <a:r>
              <a:rPr lang="ar-EG" sz="2000" dirty="0"/>
              <a:t> ينجم عنها تغير في اتجاهاته إلا أن هناك باحثين آخرين يعزن هذا التغير في الاتجاهات الشخصية خلال هذا السن إلى عوامل اجتماعية وليس فسلجية .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99592" y="260648"/>
            <a:ext cx="8054280" cy="2016224"/>
          </a:xfrm>
        </p:spPr>
        <p:txBody>
          <a:bodyPr>
            <a:noAutofit/>
          </a:bodyPr>
          <a:lstStyle/>
          <a:p>
            <a:pPr rtl="1"/>
            <a:r>
              <a:rPr lang="ar-EG" sz="5400" b="1" dirty="0"/>
              <a:t>القيم : ما هيتهما و كيفية تشكيلها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971600" y="1997839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800" dirty="0"/>
              <a:t>تتكون المنظمات من مجموعات من الأفراد الذين يحملون قيما </a:t>
            </a:r>
            <a:r>
              <a:rPr lang="en-US" sz="2800" dirty="0"/>
              <a:t>values </a:t>
            </a:r>
            <a:r>
              <a:rPr lang="ar-EG" sz="2800" dirty="0"/>
              <a:t> معينة ، تؤثر هذه القيم في خيارات و قرارات تلك المنظمات لأن القرارات المتخذة تعكس قيم أولئك الذين يديرون تلك المنظمات أو يعملون فيها ، لذلك فإن الاختف بين المنظمات قد يعكس إلى درجة ما الاختلاف بين قيم العاملين في تلك المنظمات . </a:t>
            </a:r>
            <a:endParaRPr lang="en-US" sz="2800" dirty="0"/>
          </a:p>
          <a:p>
            <a:pPr algn="just" rtl="1"/>
            <a:r>
              <a:rPr lang="ar-EG" sz="2800" dirty="0"/>
              <a:t>تعرف القيم بأنها تفضيلات شخصية واسعة تتعلق بماهية التصرفات أو النتائج المناسبة ، كما تعرف بأنها معتقدات شاملة </a:t>
            </a:r>
            <a:r>
              <a:rPr lang="en-US" sz="2800" dirty="0"/>
              <a:t>global beliefs </a:t>
            </a:r>
            <a:r>
              <a:rPr lang="ar-EG" sz="2800" dirty="0"/>
              <a:t> توجه سلوك وأحكام الشخص في المواقف المختلفة . 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99592" y="2636912"/>
            <a:ext cx="8077200" cy="1143000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/>
              <a:t>انواع القيم </a:t>
            </a:r>
            <a:r>
              <a:rPr lang="en-US" sz="2800" b="1" dirty="0" smtClean="0"/>
              <a:t>Types of Values </a:t>
            </a:r>
            <a:r>
              <a:rPr lang="ar-EG" sz="2800" b="1" dirty="0" smtClean="0"/>
              <a:t> 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EG" sz="2800" dirty="0" smtClean="0"/>
              <a:t>اقترح </a:t>
            </a:r>
            <a:r>
              <a:rPr lang="ar-EG" sz="2800" dirty="0"/>
              <a:t>الباحثون عددا من التصنيفات لتقسيم القيم الانسانية بخاصة ما يتعلق منها بقيم العمل ، سيجري هنا استعراض موجز لتصنيف واحد فقط لكل من القيم الانسانية عموما و قيم العمل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/>
              <a:t>في بداية الثلاثينات قام البرت </a:t>
            </a:r>
            <a:r>
              <a:rPr lang="en-US" sz="2800" dirty="0"/>
              <a:t>Allport </a:t>
            </a:r>
            <a:r>
              <a:rPr lang="ar-EG" sz="2800" dirty="0"/>
              <a:t> وزملاءه بتصنيف القيم الانسانية الى ست مجموعات رئيسة هي : </a:t>
            </a: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1-</a:t>
            </a:r>
            <a:r>
              <a:rPr lang="ar-EG" sz="2800" b="1" dirty="0" smtClean="0"/>
              <a:t>قيم </a:t>
            </a:r>
            <a:r>
              <a:rPr lang="ar-EG" sz="2800" b="1" dirty="0"/>
              <a:t>نظرية</a:t>
            </a:r>
            <a:r>
              <a:rPr lang="ar-EG" sz="2800" dirty="0"/>
              <a:t> : تهتم باكتشاف الحقيقة من خلال التفكير المنطقي و المنهجي 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 smtClean="0"/>
              <a:t>2-</a:t>
            </a:r>
            <a:r>
              <a:rPr lang="ar-EG" sz="2800" b="1" dirty="0" smtClean="0"/>
              <a:t>قيم </a:t>
            </a:r>
            <a:r>
              <a:rPr lang="ar-EG" sz="2800" b="1" dirty="0"/>
              <a:t>اقتصادية</a:t>
            </a:r>
            <a:r>
              <a:rPr lang="ar-EG" sz="2800" dirty="0"/>
              <a:t> : تهتم بمدى فائدة و إمكانية الأشياء على التطبيع بما في ذلك تراكم الثروة 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 smtClean="0"/>
              <a:t>3-</a:t>
            </a:r>
            <a:r>
              <a:rPr lang="ar-EG" sz="2800" b="1" dirty="0" smtClean="0"/>
              <a:t>قيم </a:t>
            </a:r>
            <a:r>
              <a:rPr lang="ar-EG" sz="2800" b="1" dirty="0"/>
              <a:t>جمالية</a:t>
            </a:r>
            <a:r>
              <a:rPr lang="ar-EG" sz="2800" dirty="0"/>
              <a:t> : تهتم بالجمال و الشكل المتناسق الفني 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 smtClean="0"/>
              <a:t>4-</a:t>
            </a:r>
            <a:r>
              <a:rPr lang="ar-EG" sz="2800" b="1" dirty="0" smtClean="0"/>
              <a:t>قيم </a:t>
            </a:r>
            <a:r>
              <a:rPr lang="ar-EG" sz="2800" b="1" dirty="0"/>
              <a:t>اجتماعية</a:t>
            </a:r>
            <a:r>
              <a:rPr lang="ar-EG" sz="2800" dirty="0"/>
              <a:t> : تهم بالجماعات و الافراد و بالحب كعلاقة انسانية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 smtClean="0"/>
              <a:t>5-</a:t>
            </a:r>
            <a:r>
              <a:rPr lang="ar-EG" sz="2800" b="1" dirty="0" smtClean="0"/>
              <a:t>قيم </a:t>
            </a:r>
            <a:r>
              <a:rPr lang="ar-EG" sz="2800" b="1" dirty="0"/>
              <a:t>سياسية</a:t>
            </a:r>
            <a:r>
              <a:rPr lang="ar-EG" sz="2800" dirty="0"/>
              <a:t> : تتعلق بالحصول على القوة و التأثير بالآخرين 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EG" sz="2800" dirty="0" smtClean="0"/>
              <a:t>6-</a:t>
            </a:r>
            <a:r>
              <a:rPr lang="ar-EG" sz="2800" b="1" dirty="0" smtClean="0"/>
              <a:t>قيم </a:t>
            </a:r>
            <a:r>
              <a:rPr lang="ar-EG" sz="2800" b="1" dirty="0"/>
              <a:t>دينية</a:t>
            </a:r>
            <a:r>
              <a:rPr lang="ar-EG" sz="2800" dirty="0"/>
              <a:t> : ترتبط بالوجود و بفهم الكون ككل . 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246748"/>
            <a:ext cx="8208912" cy="57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09044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ORDfvhHahmpDFmvtYCcV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DdiYQyEGY8EmMcNZ3vZ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NinuYvMzfZ5U1vBqhNh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sVeI2TwAzQM9S4tQjLvM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E8H4Cw6MhrnQZNFfxnt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dIAG7WhWjupCZ4n8F2K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7AXHsIfcZM0GIL5sI0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3NLyN5bG9MX84Ywq40Qo"/>
</p:tagLst>
</file>

<file path=ppt/theme/theme1.xml><?xml version="1.0" encoding="utf-8"?>
<a:theme xmlns:a="http://schemas.openxmlformats.org/drawingml/2006/main" name="Training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780</Words>
  <Application>Microsoft Office PowerPoint</Application>
  <PresentationFormat>عرض على الشاشة (3:4)‏</PresentationFormat>
  <Paragraphs>48</Paragraphs>
  <Slides>8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Training</vt:lpstr>
      <vt:lpstr>السلوك التنظيمي</vt:lpstr>
      <vt:lpstr>الثالث/الاتجاهات و القيم Attitudes &amp; Values</vt:lpstr>
      <vt:lpstr>مكونات الاتجاهات</vt:lpstr>
      <vt:lpstr>عرض تقديمي في PowerPoint</vt:lpstr>
      <vt:lpstr>تشكيل الاتجاهات Attitude Formation  </vt:lpstr>
      <vt:lpstr>القيم : ما هيتهما و كيفية تشكيلها </vt:lpstr>
      <vt:lpstr>انواع القيم Types of Values  :  اقترح الباحثون عددا من التصنيفات لتقسيم القيم الانسانية بخاصة ما يتعلق منها بقيم العمل ، سيجري هنا استعراض موجز لتصنيف واحد فقط لكل من القيم الانسانية عموما و قيم العمل  في بداية الثلاثينات قام البرت Allport  وزملاءه بتصنيف القيم الانسانية الى ست مجموعات رئيسة هي :   1-قيم نظرية : تهتم باكتشاف الحقيقة من خلال التفكير المنطقي و المنهجي .  2-قيم اقتصادية : تهتم بمدى فائدة و إمكانية الأشياء على التطبيع بما في ذلك تراكم الثروة .  3-قيم جمالية : تهتم بالجمال و الشكل المتناسق الفني .  4-قيم اجتماعية : تهم بالجماعات و الافراد و بالحب كعلاقة انسانية  5-قيم سياسية : تتعلق بالحصول على القوة و التأثير بالآخرين .  6-قيم دينية : ترتبط بالوجود و بفهم الكون ككل .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2019-04-06T14:07:36Z</dcterms:created>
  <dcterms:modified xsi:type="dcterms:W3CDTF">2019-12-24T10:03:20Z</dcterms:modified>
</cp:coreProperties>
</file>